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392" r:id="rId2"/>
    <p:sldId id="460" r:id="rId3"/>
    <p:sldId id="461" r:id="rId4"/>
    <p:sldId id="431" r:id="rId5"/>
    <p:sldId id="393" r:id="rId6"/>
    <p:sldId id="394" r:id="rId7"/>
    <p:sldId id="395" r:id="rId8"/>
    <p:sldId id="402" r:id="rId9"/>
    <p:sldId id="396" r:id="rId10"/>
    <p:sldId id="451" r:id="rId11"/>
    <p:sldId id="459" r:id="rId12"/>
    <p:sldId id="429" r:id="rId13"/>
    <p:sldId id="430" r:id="rId14"/>
    <p:sldId id="432" r:id="rId15"/>
    <p:sldId id="433" r:id="rId16"/>
    <p:sldId id="435" r:id="rId17"/>
    <p:sldId id="436" r:id="rId18"/>
    <p:sldId id="437" r:id="rId19"/>
    <p:sldId id="397" r:id="rId20"/>
    <p:sldId id="398" r:id="rId21"/>
    <p:sldId id="399" r:id="rId22"/>
    <p:sldId id="400" r:id="rId23"/>
    <p:sldId id="403" r:id="rId24"/>
    <p:sldId id="404" r:id="rId25"/>
    <p:sldId id="401" r:id="rId26"/>
    <p:sldId id="405" r:id="rId27"/>
    <p:sldId id="406" r:id="rId28"/>
    <p:sldId id="407" r:id="rId29"/>
    <p:sldId id="408" r:id="rId30"/>
    <p:sldId id="409" r:id="rId31"/>
    <p:sldId id="410" r:id="rId32"/>
    <p:sldId id="439" r:id="rId33"/>
    <p:sldId id="438" r:id="rId34"/>
    <p:sldId id="440" r:id="rId35"/>
    <p:sldId id="441" r:id="rId36"/>
    <p:sldId id="442" r:id="rId37"/>
    <p:sldId id="443" r:id="rId38"/>
    <p:sldId id="444" r:id="rId39"/>
    <p:sldId id="445" r:id="rId40"/>
    <p:sldId id="446" r:id="rId41"/>
    <p:sldId id="447" r:id="rId42"/>
    <p:sldId id="449" r:id="rId43"/>
    <p:sldId id="450" r:id="rId44"/>
    <p:sldId id="448" r:id="rId45"/>
    <p:sldId id="453" r:id="rId46"/>
    <p:sldId id="454" r:id="rId47"/>
    <p:sldId id="455" r:id="rId48"/>
    <p:sldId id="456" r:id="rId49"/>
    <p:sldId id="457" r:id="rId50"/>
    <p:sldId id="434" r:id="rId51"/>
    <p:sldId id="415" r:id="rId52"/>
    <p:sldId id="416" r:id="rId53"/>
    <p:sldId id="417" r:id="rId54"/>
    <p:sldId id="452" r:id="rId55"/>
    <p:sldId id="418" r:id="rId56"/>
    <p:sldId id="419" r:id="rId57"/>
    <p:sldId id="420" r:id="rId58"/>
    <p:sldId id="421" r:id="rId59"/>
    <p:sldId id="422" r:id="rId60"/>
    <p:sldId id="423" r:id="rId61"/>
    <p:sldId id="424" r:id="rId62"/>
    <p:sldId id="425" r:id="rId63"/>
    <p:sldId id="426" r:id="rId64"/>
    <p:sldId id="411" r:id="rId65"/>
    <p:sldId id="412" r:id="rId66"/>
  </p:sldIdLst>
  <p:sldSz cx="9144000" cy="6858000" type="screen4x3"/>
  <p:notesSz cx="7099300" cy="10234613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72" autoAdjust="0"/>
    <p:restoredTop sz="87253" autoAdjust="0"/>
  </p:normalViewPr>
  <p:slideViewPr>
    <p:cSldViewPr>
      <p:cViewPr varScale="1">
        <p:scale>
          <a:sx n="99" d="100"/>
          <a:sy n="99" d="100"/>
        </p:scale>
        <p:origin x="166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7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pt-BR"/>
          </a:p>
        </p:txBody>
      </p:sp>
      <p:sp>
        <p:nvSpPr>
          <p:cNvPr id="120835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937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endParaRPr lang="pt-BR"/>
          </a:p>
        </p:txBody>
      </p:sp>
      <p:sp>
        <p:nvSpPr>
          <p:cNvPr id="120836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882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pt-BR"/>
          </a:p>
        </p:txBody>
      </p:sp>
      <p:sp>
        <p:nvSpPr>
          <p:cNvPr id="120837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937" y="9722882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19359E0B-CCC4-4F70-8DBB-A708D51C0678}" type="slidenum">
              <a:rPr lang="pt-BR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9057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pt-BR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937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endParaRPr lang="pt-BR"/>
          </a:p>
        </p:txBody>
      </p:sp>
      <p:sp>
        <p:nvSpPr>
          <p:cNvPr id="542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42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574" y="4861441"/>
            <a:ext cx="5206153" cy="46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42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2882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pt-BR"/>
          </a:p>
        </p:txBody>
      </p:sp>
      <p:sp>
        <p:nvSpPr>
          <p:cNvPr id="542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937" y="9722882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CE236055-A98B-4743-9AC1-6718FF5AE5AF}" type="slidenum">
              <a:rPr lang="pt-BR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95528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36055-A98B-4743-9AC1-6718FF5AE5AF}" type="slidenum">
              <a:rPr lang="pt-BR" smtClean="0"/>
              <a:pPr/>
              <a:t>64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tângulo 3"/>
          <p:cNvSpPr/>
          <p:nvPr userDrawn="1"/>
        </p:nvSpPr>
        <p:spPr>
          <a:xfrm>
            <a:off x="121578" y="714356"/>
            <a:ext cx="9001156" cy="428628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800850" y="0"/>
            <a:ext cx="2190750" cy="6019800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228600" y="0"/>
            <a:ext cx="6419850" cy="6019800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2000" y="0"/>
            <a:ext cx="7772400" cy="114300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abela 2"/>
          <p:cNvSpPr>
            <a:spLocks noGrp="1"/>
          </p:cNvSpPr>
          <p:nvPr>
            <p:ph type="tbl" idx="1"/>
          </p:nvPr>
        </p:nvSpPr>
        <p:spPr>
          <a:xfrm>
            <a:off x="228600" y="1295400"/>
            <a:ext cx="8763000" cy="4724400"/>
          </a:xfrm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2844" y="0"/>
            <a:ext cx="8858312" cy="1143000"/>
          </a:xfrm>
        </p:spPr>
        <p:txBody>
          <a:bodyPr/>
          <a:lstStyle>
            <a:lvl1pPr algn="l">
              <a:defRPr>
                <a:solidFill>
                  <a:srgbClr val="0070C0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42844" y="1428736"/>
            <a:ext cx="8848756" cy="4591064"/>
          </a:xfrm>
        </p:spPr>
        <p:txBody>
          <a:bodyPr/>
          <a:lstStyle>
            <a:lvl2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2844" y="0"/>
            <a:ext cx="8858312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228600" y="1295400"/>
            <a:ext cx="43053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86300" y="1295400"/>
            <a:ext cx="43053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2844" y="142852"/>
            <a:ext cx="8786874" cy="642942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03649" y="1142984"/>
            <a:ext cx="428310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203649" y="1782746"/>
            <a:ext cx="428310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34392" y="1142984"/>
            <a:ext cx="435613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34392" y="1782746"/>
            <a:ext cx="435613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A:\fundo.jpg"/>
          <p:cNvPicPr>
            <a:picLocks noChangeAspect="1" noChangeArrowheads="1"/>
          </p:cNvPicPr>
          <p:nvPr userDrawn="1"/>
        </p:nvPicPr>
        <p:blipFill>
          <a:blip r:embed="rId14" cstate="print"/>
          <a:srcRect t="2150"/>
          <a:stretch>
            <a:fillRect/>
          </a:stretch>
        </p:blipFill>
        <p:spPr bwMode="auto">
          <a:xfrm>
            <a:off x="0" y="0"/>
            <a:ext cx="9144000" cy="6934200"/>
          </a:xfrm>
          <a:prstGeom prst="rect">
            <a:avLst/>
          </a:prstGeom>
          <a:noFill/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44" y="0"/>
            <a:ext cx="885831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/>
              <a:t>Clique para editar o estilo do título mestre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2844" y="1419244"/>
            <a:ext cx="8848756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</p:txBody>
      </p:sp>
      <p:pic>
        <p:nvPicPr>
          <p:cNvPr id="1033" name="Picture 9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42844" y="1000108"/>
            <a:ext cx="8858312" cy="123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txStyles>
    <p:titleStyle>
      <a:lvl1pPr algn="r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r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2pPr>
      <a:lvl3pPr algn="r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3pPr>
      <a:lvl4pPr algn="r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4pPr>
      <a:lvl5pPr algn="r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ü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bg2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1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2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3.w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5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6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7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8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9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0.w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7.w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38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40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41.w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43.w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44.wmf"/><Relationship Id="rId4" Type="http://schemas.openxmlformats.org/officeDocument/2006/relationships/oleObject" Target="../embeddings/oleObject19.bin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Bombeamento de Líquidos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Direção do Escoamento do Fluido</a:t>
            </a:r>
          </a:p>
        </p:txBody>
      </p:sp>
      <p:pic>
        <p:nvPicPr>
          <p:cNvPr id="4" name="Content Placeholder 3" descr="Direção_escoamento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2855" t="3202" r="6003" b="3593"/>
          <a:stretch>
            <a:fillRect/>
          </a:stretch>
        </p:blipFill>
        <p:spPr>
          <a:xfrm>
            <a:off x="395536" y="1988840"/>
            <a:ext cx="8064896" cy="3456384"/>
          </a:xfrm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Classificação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t-BR" dirty="0"/>
              <a:t>A classificação das bombas é feita com base no movimento das partes móveis que realizam o bombeamento, distinguindo:</a:t>
            </a:r>
          </a:p>
          <a:p>
            <a:pPr lvl="1">
              <a:lnSpc>
                <a:spcPct val="150000"/>
              </a:lnSpc>
            </a:pPr>
            <a:r>
              <a:rPr lang="pt-BR" dirty="0"/>
              <a:t>Reciprocantes,</a:t>
            </a:r>
          </a:p>
          <a:p>
            <a:pPr lvl="1">
              <a:lnSpc>
                <a:spcPct val="150000"/>
              </a:lnSpc>
            </a:pPr>
            <a:r>
              <a:rPr lang="pt-BR" dirty="0"/>
              <a:t>Centrífugas,</a:t>
            </a:r>
          </a:p>
          <a:p>
            <a:pPr lvl="1">
              <a:lnSpc>
                <a:spcPct val="150000"/>
              </a:lnSpc>
            </a:pPr>
            <a:r>
              <a:rPr lang="pt-BR" dirty="0"/>
              <a:t>Axiais,</a:t>
            </a:r>
          </a:p>
          <a:p>
            <a:pPr lvl="1">
              <a:lnSpc>
                <a:spcPct val="150000"/>
              </a:lnSpc>
            </a:pPr>
            <a:r>
              <a:rPr lang="pt-BR" dirty="0"/>
              <a:t>Rotativas, </a:t>
            </a:r>
          </a:p>
          <a:p>
            <a:pPr lvl="1">
              <a:lnSpc>
                <a:spcPct val="150000"/>
              </a:lnSpc>
            </a:pPr>
            <a:r>
              <a:rPr lang="pt-BR" dirty="0"/>
              <a:t>Especiais.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Posição do Eixo da Bomba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96" y="1196752"/>
            <a:ext cx="8848756" cy="4591064"/>
          </a:xfrm>
        </p:spPr>
        <p:txBody>
          <a:bodyPr/>
          <a:lstStyle/>
          <a:p>
            <a:pPr algn="just">
              <a:lnSpc>
                <a:spcPct val="200000"/>
              </a:lnSpc>
            </a:pPr>
            <a:r>
              <a:rPr lang="pt-BR" dirty="0"/>
              <a:t>Bomba de sucção positiva: quando o eixo da bomba situa-se acima do nível do reservatório.</a:t>
            </a:r>
          </a:p>
          <a:p>
            <a:pPr algn="just">
              <a:lnSpc>
                <a:spcPct val="200000"/>
              </a:lnSpc>
            </a:pPr>
            <a:r>
              <a:rPr lang="pt-BR" dirty="0"/>
              <a:t>Bomba de sucção negativa ("afogada"): quando o eixo da bomba situa-se abaixo do nível do reservatório.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 l="21553" t="28768" r="20566" b="13421"/>
          <a:stretch>
            <a:fillRect/>
          </a:stretch>
        </p:blipFill>
        <p:spPr bwMode="auto">
          <a:xfrm>
            <a:off x="890591" y="1124744"/>
            <a:ext cx="7497833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Perda de Carga e Altura Manométrica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pt-BR" sz="2600" b="1" dirty="0"/>
              <a:t>Altura manométrica da instalação: </a:t>
            </a:r>
            <a:r>
              <a:rPr lang="pt-BR" sz="2600" dirty="0"/>
              <a:t>é definida como sendo a altura geométrica da instalação mais as perdas de carga ao longo da trajetória do fluxo. </a:t>
            </a:r>
          </a:p>
          <a:p>
            <a:pPr algn="just">
              <a:lnSpc>
                <a:spcPct val="150000"/>
              </a:lnSpc>
            </a:pPr>
            <a:r>
              <a:rPr lang="pt-BR" sz="2600" b="1" dirty="0"/>
              <a:t>Altura geométrica:  </a:t>
            </a:r>
            <a:r>
              <a:rPr lang="pt-BR" sz="2600" dirty="0"/>
              <a:t>é a soma das alturas de sucção e recalque. Fisicamente, é a quantidade de energia hidráulica que a bomba deverá fornecer à água, para que a mesma seja recalcada a uma certa altura, vencendo, inclusive, as perdas de carga.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Altura Manométrica</a:t>
            </a:r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29479" t="40432" r="28369" b="9378"/>
          <a:stretch>
            <a:fillRect/>
          </a:stretch>
        </p:blipFill>
        <p:spPr bwMode="auto">
          <a:xfrm>
            <a:off x="35496" y="1772816"/>
            <a:ext cx="5328593" cy="3965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6228184" y="1700808"/>
          <a:ext cx="2421269" cy="5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1" name="Equation" r:id="rId4" imgW="876240" imgH="241200" progId="Equation.3">
                  <p:embed/>
                </p:oleObj>
              </mc:Choice>
              <mc:Fallback>
                <p:oleObj name="Equation" r:id="rId4" imgW="876240" imgH="2412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8184" y="1700808"/>
                        <a:ext cx="2421269" cy="57606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Perda de Carga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1124744"/>
            <a:ext cx="8848756" cy="4591064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dirty="0"/>
              <a:t>Perdas de carga referem-se à energia perdida pela fluido no seu deslocamento por alguma tubulação. Essa perda de energia é provocada por atritos entre o fluido e as paredes da tubulação, devido à rugosidade da mesma.</a:t>
            </a:r>
          </a:p>
          <a:p>
            <a:pPr algn="just">
              <a:lnSpc>
                <a:spcPct val="150000"/>
              </a:lnSpc>
            </a:pPr>
            <a:r>
              <a:rPr lang="pt-BR" dirty="0"/>
              <a:t>Ao projetar uma estação de bombeamento, deve-se considerar essa perda de energia.</a:t>
            </a:r>
            <a:endParaRPr lang="pt-BR" b="1" dirty="0"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Classificadas em 2 tipos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96" y="980728"/>
            <a:ext cx="8848756" cy="4591064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u="sng" dirty="0"/>
              <a:t>Perdas de carga contínuas: </a:t>
            </a:r>
            <a:r>
              <a:rPr lang="pt-BR" dirty="0"/>
              <a:t>São aquelas relativas às perdas ao longo de uma tubulação, sendo função do comprimento, material e diâmetro.</a:t>
            </a:r>
          </a:p>
          <a:p>
            <a:pPr algn="just">
              <a:lnSpc>
                <a:spcPct val="150000"/>
              </a:lnSpc>
            </a:pPr>
            <a:r>
              <a:rPr lang="pt-BR" u="sng" dirty="0"/>
              <a:t>Perdas de carga acidentais: </a:t>
            </a:r>
            <a:r>
              <a:rPr lang="pt-BR" dirty="0"/>
              <a:t>São aquelas proporcionadas por elementos que compõem a tubulação, exceto a tubulação propriamente dita. Portanto, são perdas de energia observadas em peças como, curvas de 90º ou 45º, registros, válvulas, luvas, reduções e ampliações.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Perda de Carga</a:t>
            </a:r>
          </a:p>
        </p:txBody>
      </p:sp>
      <p:graphicFrame>
        <p:nvGraphicFramePr>
          <p:cNvPr id="6" name="Content Placeholder 5"/>
          <p:cNvGraphicFramePr>
            <a:graphicFrameLocks noGrp="1" noChangeAspect="1"/>
          </p:cNvGraphicFramePr>
          <p:nvPr>
            <p:ph idx="1"/>
          </p:nvPr>
        </p:nvGraphicFramePr>
        <p:xfrm>
          <a:off x="1403649" y="1750865"/>
          <a:ext cx="6192688" cy="3955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5" name="Equation" r:id="rId3" imgW="3022560" imgH="1930320" progId="Equation.3">
                  <p:embed/>
                </p:oleObj>
              </mc:Choice>
              <mc:Fallback>
                <p:oleObj name="Equation" r:id="rId3" imgW="3022560" imgH="1930320" progId="Equation.3">
                  <p:embed/>
                  <p:pic>
                    <p:nvPicPr>
                      <p:cNvPr id="0" name="Content Placeholder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9" y="1750865"/>
                        <a:ext cx="6192688" cy="39550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Bombeamento e Elevação de Líquidos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40" y="1142192"/>
            <a:ext cx="9001156" cy="4591064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dirty="0"/>
              <a:t>A movimentação requer a transferência de energia para o líquido, podendo o escoamento ser induzido por uma das seguintes causas:</a:t>
            </a:r>
          </a:p>
          <a:p>
            <a:pPr lvl="1" algn="just"/>
            <a:r>
              <a:rPr lang="pt-BR" dirty="0"/>
              <a:t>Gravidade;</a:t>
            </a:r>
          </a:p>
          <a:p>
            <a:pPr lvl="1" algn="just"/>
            <a:r>
              <a:rPr lang="pt-BR" dirty="0"/>
              <a:t>Deslocamento,</a:t>
            </a:r>
          </a:p>
          <a:p>
            <a:pPr lvl="1" algn="just"/>
            <a:r>
              <a:rPr lang="pt-BR" dirty="0"/>
              <a:t>Impulso,</a:t>
            </a:r>
          </a:p>
          <a:p>
            <a:pPr lvl="1" algn="just"/>
            <a:r>
              <a:rPr lang="pt-BR" dirty="0"/>
              <a:t>Força centrífuga,</a:t>
            </a:r>
          </a:p>
          <a:p>
            <a:pPr lvl="1" algn="just"/>
            <a:r>
              <a:rPr lang="pt-BR" dirty="0"/>
              <a:t>Quantidade de movimento,</a:t>
            </a:r>
          </a:p>
          <a:p>
            <a:pPr lvl="1" algn="just"/>
            <a:r>
              <a:rPr lang="pt-BR" dirty="0"/>
              <a:t>Força eletromagnética.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F925C-494A-4F90-99EB-9BC2AAE8F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 Bibliográfica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5031FF-7BAC-4E49-AC28-3AF8BE9D0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88840"/>
            <a:ext cx="8848756" cy="1853952"/>
          </a:xfrm>
        </p:spPr>
        <p:txBody>
          <a:bodyPr/>
          <a:lstStyle/>
          <a:p>
            <a:r>
              <a:rPr lang="pt-BR" dirty="0" err="1"/>
              <a:t>Macintyre</a:t>
            </a:r>
            <a:r>
              <a:rPr lang="pt-BR" dirty="0"/>
              <a:t>, A.J.</a:t>
            </a:r>
          </a:p>
          <a:p>
            <a:pPr lvl="1"/>
            <a:r>
              <a:rPr lang="pt-BR" dirty="0"/>
              <a:t>Bombas e Instalações de Bombeamento</a:t>
            </a:r>
          </a:p>
          <a:p>
            <a:pPr lvl="1"/>
            <a:r>
              <a:rPr lang="pt-BR" dirty="0"/>
              <a:t>Ed. LTC 2ª Edição</a:t>
            </a:r>
          </a:p>
        </p:txBody>
      </p:sp>
    </p:spTree>
    <p:extLst>
      <p:ext uri="{BB962C8B-B14F-4D97-AF65-F5344CB8AC3E}">
        <p14:creationId xmlns:p14="http://schemas.microsoft.com/office/powerpoint/2010/main" val="920984156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Caracterização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052736"/>
            <a:ext cx="8848756" cy="4591064"/>
          </a:xfrm>
        </p:spPr>
        <p:txBody>
          <a:bodyPr/>
          <a:lstStyle/>
          <a:p>
            <a:pPr algn="just">
              <a:lnSpc>
                <a:spcPct val="200000"/>
              </a:lnSpc>
            </a:pPr>
            <a:r>
              <a:rPr lang="pt-BR" dirty="0"/>
              <a:t>As bombas são caracterizadas pelos seus parâmetros de desempenho:</a:t>
            </a:r>
          </a:p>
          <a:p>
            <a:pPr lvl="1" algn="just">
              <a:lnSpc>
                <a:spcPct val="200000"/>
              </a:lnSpc>
            </a:pPr>
            <a:r>
              <a:rPr lang="pt-BR" dirty="0"/>
              <a:t>Capacidade;</a:t>
            </a:r>
          </a:p>
          <a:p>
            <a:pPr lvl="1" algn="just">
              <a:lnSpc>
                <a:spcPct val="200000"/>
              </a:lnSpc>
            </a:pPr>
            <a:r>
              <a:rPr lang="pt-BR" dirty="0"/>
              <a:t>Pressão desenvolvida;</a:t>
            </a:r>
          </a:p>
          <a:p>
            <a:pPr lvl="1" algn="just">
              <a:lnSpc>
                <a:spcPct val="200000"/>
              </a:lnSpc>
            </a:pPr>
            <a:r>
              <a:rPr lang="pt-BR" dirty="0"/>
              <a:t>Potência;</a:t>
            </a:r>
          </a:p>
          <a:p>
            <a:pPr lvl="1" algn="just">
              <a:lnSpc>
                <a:spcPct val="200000"/>
              </a:lnSpc>
            </a:pPr>
            <a:r>
              <a:rPr lang="pt-BR" dirty="0"/>
              <a:t>Rendimento/ Eficiência</a:t>
            </a: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Capacidade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pt-BR" dirty="0"/>
              <a:t>Vazão volumétrica que a bomba consegue propiciar que pode ser também quantificada pela vazão em massa. As vezes são necessárias bombas de grande capacidade, assim como há situações onde a necessidade é movimentar pequenos volumes. </a:t>
            </a:r>
          </a:p>
          <a:p>
            <a:pPr lvl="1" algn="just">
              <a:lnSpc>
                <a:spcPct val="150000"/>
              </a:lnSpc>
            </a:pPr>
            <a:r>
              <a:rPr lang="pt-BR" dirty="0"/>
              <a:t>Representada por Q → [m3/s], m3/h],           → [kg/s]</a:t>
            </a:r>
          </a:p>
          <a:p>
            <a:pPr algn="just">
              <a:lnSpc>
                <a:spcPct val="150000"/>
              </a:lnSpc>
              <a:buNone/>
            </a:pPr>
            <a:endParaRPr lang="pt-BR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5436096" y="4869160"/>
          <a:ext cx="598632" cy="432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Equation" r:id="rId3" imgW="177480" imgH="164880" progId="Equation.3">
                  <p:embed/>
                </p:oleObj>
              </mc:Choice>
              <mc:Fallback>
                <p:oleObj name="Equation" r:id="rId3" imgW="177480" imgH="1648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6096" y="4869160"/>
                        <a:ext cx="598632" cy="43204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Diferença de Pressão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200000"/>
              </a:lnSpc>
            </a:pPr>
            <a:r>
              <a:rPr lang="pt-BR" dirty="0"/>
              <a:t>A diferença de pressão é propiciada pela bomba entre seus bocais de entrada e saída e é tradicionalmente expressa em termos de coluna de líquido. Essa altura de líquido é a altura total representada por H.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200000"/>
              </a:lnSpc>
            </a:pPr>
            <a:r>
              <a:rPr lang="pt-BR" dirty="0"/>
              <a:t>Potência: energia consumida por unidade de tempo;</a:t>
            </a:r>
          </a:p>
          <a:p>
            <a:pPr algn="just">
              <a:lnSpc>
                <a:spcPct val="200000"/>
              </a:lnSpc>
            </a:pPr>
            <a:r>
              <a:rPr lang="pt-BR" dirty="0"/>
              <a:t>Eficiência: energia suprida ao fluido / energia absorvida pela bomba.</a:t>
            </a:r>
          </a:p>
          <a:p>
            <a:pPr algn="just">
              <a:lnSpc>
                <a:spcPct val="200000"/>
              </a:lnSpc>
            </a:pPr>
            <a:endParaRPr lang="pt-BR" dirty="0"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Equação de Bernoulli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Escoamento ao longo de uma linha de corrente.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907704" y="2780928"/>
          <a:ext cx="4979462" cy="10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Equation" r:id="rId3" imgW="2070000" imgH="419040" progId="Equation.3">
                  <p:embed/>
                </p:oleObj>
              </mc:Choice>
              <mc:Fallback>
                <p:oleObj name="Equation" r:id="rId3" imgW="2070000" imgH="419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704" y="2780928"/>
                        <a:ext cx="4979462" cy="1008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Cargas em uma Bomba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5496" y="1428736"/>
            <a:ext cx="4501164" cy="4591064"/>
          </a:xfrm>
        </p:spPr>
        <p:txBody>
          <a:bodyPr/>
          <a:lstStyle/>
          <a:p>
            <a:pPr algn="just">
              <a:lnSpc>
                <a:spcPct val="200000"/>
              </a:lnSpc>
            </a:pPr>
            <a:r>
              <a:rPr lang="pt-BR" dirty="0"/>
              <a:t>Variação de pressão;</a:t>
            </a:r>
          </a:p>
          <a:p>
            <a:pPr algn="just">
              <a:lnSpc>
                <a:spcPct val="200000"/>
              </a:lnSpc>
            </a:pPr>
            <a:r>
              <a:rPr lang="pt-BR" dirty="0"/>
              <a:t>Variação de elevação;</a:t>
            </a:r>
          </a:p>
          <a:p>
            <a:pPr algn="just">
              <a:lnSpc>
                <a:spcPct val="200000"/>
              </a:lnSpc>
            </a:pPr>
            <a:r>
              <a:rPr lang="pt-BR" dirty="0"/>
              <a:t>Variação de velocidade.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11195" t="4726" r="11196" b="6832"/>
          <a:stretch>
            <a:fillRect/>
          </a:stretch>
        </p:blipFill>
        <p:spPr bwMode="auto">
          <a:xfrm>
            <a:off x="6407696" y="1412776"/>
            <a:ext cx="2736304" cy="4603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ight Brace 6"/>
          <p:cNvSpPr/>
          <p:nvPr/>
        </p:nvSpPr>
        <p:spPr>
          <a:xfrm>
            <a:off x="3491880" y="1628800"/>
            <a:ext cx="432048" cy="259228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7"/>
          <p:cNvSpPr txBox="1"/>
          <p:nvPr/>
        </p:nvSpPr>
        <p:spPr>
          <a:xfrm>
            <a:off x="3995936" y="2636912"/>
            <a:ext cx="2592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+mn-lt"/>
              </a:rPr>
              <a:t>Equação de Bernoulli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Carga Total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52536" y="1124744"/>
            <a:ext cx="9136788" cy="5256584"/>
          </a:xfrm>
        </p:spPr>
        <p:txBody>
          <a:bodyPr/>
          <a:lstStyle/>
          <a:p>
            <a:pPr algn="just">
              <a:buNone/>
            </a:pPr>
            <a:endParaRPr lang="pt-BR" dirty="0"/>
          </a:p>
          <a:p>
            <a:pPr algn="just">
              <a:buNone/>
            </a:pPr>
            <a:endParaRPr lang="pt-BR" dirty="0"/>
          </a:p>
          <a:p>
            <a:pPr lvl="1" algn="just"/>
            <a:r>
              <a:rPr lang="pt-BR" dirty="0"/>
              <a:t>H = carga total desenvolvida pela bomba em metros de coluna do líquido bombeado</a:t>
            </a:r>
          </a:p>
          <a:p>
            <a:pPr lvl="1" algn="just"/>
            <a:r>
              <a:rPr lang="pt-BR" dirty="0"/>
              <a:t>p</a:t>
            </a:r>
            <a:r>
              <a:rPr lang="pt-BR" baseline="-25000" dirty="0"/>
              <a:t>2</a:t>
            </a:r>
            <a:r>
              <a:rPr lang="pt-BR" dirty="0"/>
              <a:t>, p</a:t>
            </a:r>
            <a:r>
              <a:rPr lang="pt-BR" baseline="-25000" dirty="0"/>
              <a:t>1</a:t>
            </a:r>
            <a:r>
              <a:rPr lang="pt-BR" dirty="0"/>
              <a:t> = pressões na zona de descarga e na zona de sucção, respectivamente  [Pascal]</a:t>
            </a:r>
          </a:p>
          <a:p>
            <a:pPr lvl="1" algn="just"/>
            <a:r>
              <a:rPr lang="pt-BR" dirty="0"/>
              <a:t>Hg = altura geométrica a qual o líquido é elevado  [m]</a:t>
            </a:r>
          </a:p>
          <a:p>
            <a:pPr lvl="1" algn="just"/>
            <a:r>
              <a:rPr lang="pt-BR" dirty="0"/>
              <a:t>h = carga requerida para criar uma velocidade e para superar a resistência do atrito nos tubos e obstáculos locais nas linhas de sucção e descarga  [m]</a:t>
            </a:r>
          </a:p>
          <a:p>
            <a:pPr lvl="1" algn="just"/>
            <a:r>
              <a:rPr lang="pt-BR" i="1" dirty="0"/>
              <a:t>g</a:t>
            </a:r>
            <a:r>
              <a:rPr lang="pt-BR" dirty="0"/>
              <a:t> = 9,81 m/s</a:t>
            </a:r>
            <a:r>
              <a:rPr lang="pt-BR" baseline="30000" dirty="0"/>
              <a:t>2</a:t>
            </a:r>
            <a:r>
              <a:rPr lang="pt-BR" dirty="0"/>
              <a:t> = aceleração da gravidade </a:t>
            </a:r>
          </a:p>
          <a:p>
            <a:pPr lvl="1" algn="just"/>
            <a:endParaRPr lang="pt-BR" b="1" dirty="0"/>
          </a:p>
          <a:p>
            <a:pPr lvl="1" algn="just"/>
            <a:endParaRPr lang="pt-BR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3131839" y="1196752"/>
          <a:ext cx="2850123" cy="866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Equation" r:id="rId3" imgW="1295280" imgH="393480" progId="Equation.3">
                  <p:embed/>
                </p:oleObj>
              </mc:Choice>
              <mc:Fallback>
                <p:oleObj name="Equation" r:id="rId3" imgW="1295280" imgH="39348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1839" y="1196752"/>
                        <a:ext cx="2850123" cy="86621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Carga Total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l="11195" t="4726" r="11196" b="6832"/>
          <a:stretch>
            <a:fillRect/>
          </a:stretch>
        </p:blipFill>
        <p:spPr bwMode="auto">
          <a:xfrm>
            <a:off x="5952531" y="1124744"/>
            <a:ext cx="3083965" cy="518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099" name="Object 3"/>
          <p:cNvGraphicFramePr>
            <a:graphicFrameLocks noChangeAspect="1"/>
          </p:cNvGraphicFramePr>
          <p:nvPr/>
        </p:nvGraphicFramePr>
        <p:xfrm>
          <a:off x="539552" y="1772816"/>
          <a:ext cx="2604025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Equation" r:id="rId4" imgW="1295280" imgH="393480" progId="Equation.3">
                  <p:embed/>
                </p:oleObj>
              </mc:Choice>
              <mc:Fallback>
                <p:oleObj name="Equation" r:id="rId4" imgW="1295280" imgH="39348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1772816"/>
                        <a:ext cx="2604025" cy="792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539552" y="2784201"/>
          <a:ext cx="3240360" cy="20129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" name="Equation" r:id="rId6" imgW="1676160" imgH="1041120" progId="Equation.3">
                  <p:embed/>
                </p:oleObj>
              </mc:Choice>
              <mc:Fallback>
                <p:oleObj name="Equation" r:id="rId6" imgW="1676160" imgH="104112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2784201"/>
                        <a:ext cx="3240360" cy="201295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Potência Consumida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6512" y="1124744"/>
            <a:ext cx="8848756" cy="504056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dirty="0"/>
              <a:t>Também chamada de potência útil ou líquida, é normalmente expressa em termos de vazão volumétrica, sendo o resultado expresso em Watt ou kW.</a:t>
            </a:r>
          </a:p>
          <a:p>
            <a:pPr algn="just">
              <a:lnSpc>
                <a:spcPct val="150000"/>
              </a:lnSpc>
              <a:buNone/>
            </a:pPr>
            <a:r>
              <a:rPr lang="pt-BR" dirty="0"/>
              <a:t>  Sendo:</a:t>
            </a:r>
          </a:p>
          <a:p>
            <a:pPr algn="just">
              <a:lnSpc>
                <a:spcPct val="150000"/>
              </a:lnSpc>
              <a:buNone/>
            </a:pPr>
            <a:r>
              <a:rPr lang="pt-BR" dirty="0"/>
              <a:t>		Q = vazão volumétrica [m</a:t>
            </a:r>
            <a:r>
              <a:rPr lang="pt-BR" baseline="30000" dirty="0"/>
              <a:t>3</a:t>
            </a:r>
            <a:r>
              <a:rPr lang="pt-BR" dirty="0"/>
              <a:t>/s]</a:t>
            </a:r>
          </a:p>
          <a:p>
            <a:pPr algn="just">
              <a:lnSpc>
                <a:spcPct val="150000"/>
              </a:lnSpc>
              <a:buNone/>
            </a:pPr>
            <a:r>
              <a:rPr lang="pt-BR" dirty="0"/>
              <a:t>		ρ = densidade do fluido [kg/m</a:t>
            </a:r>
            <a:r>
              <a:rPr lang="pt-BR" baseline="30000" dirty="0"/>
              <a:t>3</a:t>
            </a:r>
            <a:r>
              <a:rPr lang="pt-BR" dirty="0"/>
              <a:t>]</a:t>
            </a:r>
          </a:p>
          <a:p>
            <a:pPr algn="just">
              <a:lnSpc>
                <a:spcPct val="150000"/>
              </a:lnSpc>
              <a:buNone/>
            </a:pPr>
            <a:r>
              <a:rPr lang="pt-BR" dirty="0"/>
              <a:t>		g = aceleração da gravidade local [m/s</a:t>
            </a:r>
            <a:r>
              <a:rPr lang="pt-BR" baseline="30000" dirty="0"/>
              <a:t>2</a:t>
            </a:r>
            <a:r>
              <a:rPr lang="pt-BR" dirty="0"/>
              <a:t>] </a:t>
            </a:r>
          </a:p>
          <a:p>
            <a:pPr algn="just">
              <a:lnSpc>
                <a:spcPct val="150000"/>
              </a:lnSpc>
              <a:buNone/>
            </a:pPr>
            <a:endParaRPr lang="pt-BR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4724771" y="2616389"/>
          <a:ext cx="2225815" cy="884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name="Equation" r:id="rId3" imgW="990360" imgH="393480" progId="Equation.3">
                  <p:embed/>
                </p:oleObj>
              </mc:Choice>
              <mc:Fallback>
                <p:oleObj name="Equation" r:id="rId3" imgW="990360" imgH="3934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771" y="2616389"/>
                        <a:ext cx="2225815" cy="8846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Eficiência Global de Instalação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96" y="1124744"/>
            <a:ext cx="8848756" cy="2736304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dirty="0"/>
              <a:t>A eficiência global de instalação é expressa pela:</a:t>
            </a:r>
          </a:p>
          <a:p>
            <a:pPr lvl="1" algn="just">
              <a:lnSpc>
                <a:spcPct val="150000"/>
              </a:lnSpc>
            </a:pPr>
            <a:r>
              <a:rPr lang="pt-BR" dirty="0"/>
              <a:t>Eficiência da bomba,</a:t>
            </a:r>
          </a:p>
          <a:p>
            <a:pPr lvl="1" algn="just">
              <a:lnSpc>
                <a:spcPct val="150000"/>
              </a:lnSpc>
            </a:pPr>
            <a:r>
              <a:rPr lang="pt-BR" dirty="0"/>
              <a:t>Eficiência de transmissão,</a:t>
            </a:r>
          </a:p>
          <a:p>
            <a:pPr lvl="1" algn="just">
              <a:lnSpc>
                <a:spcPct val="150000"/>
              </a:lnSpc>
            </a:pPr>
            <a:r>
              <a:rPr lang="pt-BR" dirty="0"/>
              <a:t>Eficiência do motor.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2051720" y="4293096"/>
          <a:ext cx="3383875" cy="834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" name="Equation" r:id="rId3" imgW="927000" imgH="228600" progId="Equation.3">
                  <p:embed/>
                </p:oleObj>
              </mc:Choice>
              <mc:Fallback>
                <p:oleObj name="Equation" r:id="rId3" imgW="92700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4293096"/>
                        <a:ext cx="3383875" cy="8343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D41F1E7-4FF6-4E7B-BFA6-DC164CA69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364" y="-95463"/>
            <a:ext cx="9292728" cy="402608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025E919-57B7-49B6-9699-119F7C80C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364" y="-124415"/>
            <a:ext cx="9246287" cy="564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5278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Reserva de Potência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6512" y="1124744"/>
            <a:ext cx="8848756" cy="4591064"/>
          </a:xfrm>
        </p:spPr>
        <p:txBody>
          <a:bodyPr/>
          <a:lstStyle/>
          <a:p>
            <a:pPr algn="just">
              <a:lnSpc>
                <a:spcPct val="200000"/>
              </a:lnSpc>
            </a:pPr>
            <a:r>
              <a:rPr lang="pt-BR" dirty="0"/>
              <a:t>O motor instalado para uma bomba tem uma potência P</a:t>
            </a:r>
            <a:r>
              <a:rPr lang="pt-BR" baseline="-25000" dirty="0"/>
              <a:t>inst</a:t>
            </a:r>
            <a:r>
              <a:rPr lang="pt-BR" dirty="0"/>
              <a:t> um pouco maior que a potência P</a:t>
            </a:r>
            <a:r>
              <a:rPr lang="pt-BR" baseline="-25000" dirty="0"/>
              <a:t>inst</a:t>
            </a:r>
            <a:r>
              <a:rPr lang="pt-BR" dirty="0"/>
              <a:t> requerida pela bomba a fim de prover uma reserva para possíveis sobrecargas: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3203848" y="4077072"/>
          <a:ext cx="1790960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" name="Equation" r:id="rId3" imgW="723600" imgH="203040" progId="Equation.3">
                  <p:embed/>
                </p:oleObj>
              </mc:Choice>
              <mc:Fallback>
                <p:oleObj name="Equation" r:id="rId3" imgW="723600" imgH="203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848" y="4077072"/>
                        <a:ext cx="1790960" cy="5040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Fator de Reserva de Potência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979712" y="2132856"/>
          <a:ext cx="5184576" cy="228625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2592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50"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P [kW]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b="1" dirty="0"/>
                        <a:t>β</a:t>
                      </a:r>
                      <a:endParaRPr lang="pt-B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5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&lt;1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 – 1,5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5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–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1,5 – 1,2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5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 – 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1,2 – 1,15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5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&gt; 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NPSH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-36512" y="1052736"/>
            <a:ext cx="8848756" cy="3240360"/>
          </a:xfrm>
        </p:spPr>
        <p:txBody>
          <a:bodyPr/>
          <a:lstStyle/>
          <a:p>
            <a:pPr algn="just"/>
            <a:r>
              <a:rPr lang="pt-BR" dirty="0"/>
              <a:t>NPSH vem da expressão </a:t>
            </a:r>
            <a:r>
              <a:rPr lang="pt-BR" i="1" dirty="0"/>
              <a:t>Net Positive Suction Head</a:t>
            </a:r>
            <a:r>
              <a:rPr lang="pt-BR" dirty="0"/>
              <a:t>;</a:t>
            </a:r>
          </a:p>
          <a:p>
            <a:pPr algn="just"/>
            <a:r>
              <a:rPr lang="pt-BR" dirty="0"/>
              <a:t>Quanto maior for a vazão da bomba e a altura de sucção negativa, maior será a possibilidade da bomba cavitar em função do NPSH;</a:t>
            </a:r>
          </a:p>
          <a:p>
            <a:pPr algn="just"/>
            <a:r>
              <a:rPr lang="pt-BR" dirty="0"/>
              <a:t>NPSH define-se como a altura total de sucção referida a pressão atmosférica local existente no centro da conexão de sucção, menos a pressão de vapor do líquido.</a:t>
            </a:r>
          </a:p>
        </p:txBody>
      </p:sp>
      <p:sp>
        <p:nvSpPr>
          <p:cNvPr id="6" name="Rectangle 5"/>
          <p:cNvSpPr/>
          <p:nvPr/>
        </p:nvSpPr>
        <p:spPr>
          <a:xfrm>
            <a:off x="899592" y="4581128"/>
            <a:ext cx="71287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i="1" dirty="0">
                <a:latin typeface="+mn-lt"/>
              </a:rPr>
              <a:t>"carga energética líquida e disponível na instalação" para permitir a sucção do fluido, ou seja, diz respeito às grandezas físicas associadas à instalação e ao fluido”.</a:t>
            </a: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NPSH requerido e NPSH disponível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96" y="2708920"/>
            <a:ext cx="8848756" cy="185624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sz="2400" dirty="0"/>
              <a:t>H</a:t>
            </a:r>
            <a:r>
              <a:rPr lang="pt-BR" sz="2400" baseline="-25000" dirty="0"/>
              <a:t>atm</a:t>
            </a:r>
            <a:r>
              <a:rPr lang="pt-BR" sz="2400" dirty="0"/>
              <a:t> = pressão atmosférica local;</a:t>
            </a:r>
          </a:p>
          <a:p>
            <a:pPr algn="just">
              <a:lnSpc>
                <a:spcPct val="150000"/>
              </a:lnSpc>
            </a:pPr>
            <a:r>
              <a:rPr lang="pt-BR" sz="2400" dirty="0"/>
              <a:t>H</a:t>
            </a:r>
            <a:r>
              <a:rPr lang="pt-BR" sz="2400" baseline="-25000" dirty="0"/>
              <a:t>s</a:t>
            </a:r>
            <a:r>
              <a:rPr lang="pt-BR" sz="2400" dirty="0"/>
              <a:t> = altura de sucção – negativa quando a bomba está afogada e positiva quando estiver acima do nivel do líquido [m];</a:t>
            </a:r>
          </a:p>
          <a:p>
            <a:pPr algn="just">
              <a:lnSpc>
                <a:spcPct val="150000"/>
              </a:lnSpc>
            </a:pPr>
            <a:r>
              <a:rPr lang="pt-BR" sz="2400" dirty="0"/>
              <a:t>H</a:t>
            </a:r>
            <a:r>
              <a:rPr lang="pt-BR" sz="2400" baseline="-25000" dirty="0"/>
              <a:t>v</a:t>
            </a:r>
            <a:r>
              <a:rPr lang="pt-BR" sz="2400" dirty="0"/>
              <a:t> = pressão de vapor do fluido; </a:t>
            </a:r>
          </a:p>
          <a:p>
            <a:pPr algn="just">
              <a:lnSpc>
                <a:spcPct val="150000"/>
              </a:lnSpc>
            </a:pPr>
            <a:r>
              <a:rPr lang="pt-BR" sz="2400" dirty="0">
                <a:cs typeface="Times New Roman"/>
              </a:rPr>
              <a:t>∆H</a:t>
            </a:r>
            <a:r>
              <a:rPr lang="pt-BR" sz="2400" baseline="-25000" dirty="0">
                <a:cs typeface="Times New Roman"/>
              </a:rPr>
              <a:t>s</a:t>
            </a:r>
            <a:r>
              <a:rPr lang="pt-BR" sz="2400" dirty="0">
                <a:cs typeface="Times New Roman"/>
              </a:rPr>
              <a:t> = perda de carga total na linha de sucção [m].</a:t>
            </a:r>
            <a:endParaRPr lang="pt-BR" sz="2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619672" y="1700808"/>
          <a:ext cx="6046148" cy="618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8" name="Equation" r:id="rId3" imgW="2234880" imgH="228600" progId="Equation.3">
                  <p:embed/>
                </p:oleObj>
              </mc:Choice>
              <mc:Fallback>
                <p:oleObj name="Equation" r:id="rId3" imgW="223488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1700808"/>
                        <a:ext cx="6046148" cy="6183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24744"/>
            <a:ext cx="8848756" cy="4879096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sz="2600" dirty="0"/>
              <a:t>O NPSH</a:t>
            </a:r>
            <a:r>
              <a:rPr lang="pt-BR" sz="2600" baseline="-25000" dirty="0"/>
              <a:t>requerido</a:t>
            </a:r>
            <a:r>
              <a:rPr lang="pt-BR" sz="2600" dirty="0"/>
              <a:t> é a "carga energética líquida requerida pela bomba“ para promover a sucção. Esse NPSH é objeto de estudo do fabricante, sendo fornecido graficamente através de catálogos.</a:t>
            </a:r>
          </a:p>
          <a:p>
            <a:pPr algn="just">
              <a:lnSpc>
                <a:spcPct val="150000"/>
              </a:lnSpc>
            </a:pPr>
            <a:r>
              <a:rPr lang="pt-BR" sz="2600" dirty="0"/>
              <a:t>A energia disponível na instalação para sucção deve ser maior que a energia requerida pela bomba, logo NPSH</a:t>
            </a:r>
            <a:r>
              <a:rPr lang="pt-BR" sz="2600" baseline="-25000" dirty="0"/>
              <a:t>disponível</a:t>
            </a:r>
            <a:r>
              <a:rPr lang="pt-BR" sz="2600" dirty="0"/>
              <a:t> </a:t>
            </a:r>
            <a:r>
              <a:rPr lang="pt-BR" sz="2600" dirty="0">
                <a:latin typeface="Times New Roman"/>
                <a:cs typeface="Times New Roman"/>
              </a:rPr>
              <a:t>≥</a:t>
            </a:r>
            <a:r>
              <a:rPr lang="pt-BR" sz="2600" dirty="0"/>
              <a:t> NPSH</a:t>
            </a:r>
            <a:r>
              <a:rPr lang="pt-BR" sz="2600" baseline="-25000" dirty="0"/>
              <a:t>requerido</a:t>
            </a:r>
            <a:r>
              <a:rPr lang="pt-BR" sz="2600" dirty="0"/>
              <a:t>. Caso contrário, haverá cavitação em decorrência de uma sucção deficiente.</a:t>
            </a:r>
          </a:p>
          <a:p>
            <a:pPr lvl="3" algn="just"/>
            <a:r>
              <a:rPr lang="pt-BR" dirty="0"/>
              <a:t>Para uma boa performance da bomba deve-se garantir:</a:t>
            </a:r>
          </a:p>
          <a:p>
            <a:pPr lvl="4" algn="just"/>
            <a:r>
              <a:rPr lang="pt-BR" dirty="0"/>
              <a:t>NPSH</a:t>
            </a:r>
            <a:r>
              <a:rPr lang="pt-BR" baseline="-25000" dirty="0"/>
              <a:t>d</a:t>
            </a:r>
            <a:r>
              <a:rPr lang="pt-BR" dirty="0"/>
              <a:t>&gt;NPSH</a:t>
            </a:r>
            <a:r>
              <a:rPr lang="pt-BR" baseline="-25000" dirty="0"/>
              <a:t>r</a:t>
            </a:r>
            <a:r>
              <a:rPr lang="pt-BR" dirty="0"/>
              <a:t>+0,6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NPSH requerido e NPSH disponível</a:t>
            </a: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Cavitação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pt-BR" dirty="0"/>
              <a:t>Cavitação é um fenômeno semelhante à ebulição, que pode ocorrer na água durante um processo de bombeamento, provocando estragos, principalmente no rotor e palhetas e é identificado por ruídos e vibrações. Para evitar tal fenômeno, devem-se analisar o NPSH</a:t>
            </a:r>
            <a:r>
              <a:rPr lang="pt-BR" baseline="-25000" dirty="0"/>
              <a:t>requerido</a:t>
            </a:r>
            <a:r>
              <a:rPr lang="pt-BR" dirty="0"/>
              <a:t> e o NPSH</a:t>
            </a:r>
            <a:r>
              <a:rPr lang="pt-BR" baseline="-25000" dirty="0"/>
              <a:t>disponível</a:t>
            </a:r>
            <a:r>
              <a:rPr lang="pt-BR" dirty="0"/>
              <a:t>.</a:t>
            </a: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Curva Característica de Bomba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pt-BR" dirty="0"/>
              <a:t>Expressam graficamente as variáveis altura manométrica, rendimento e NPSHrequerido em função da vazão.</a:t>
            </a:r>
          </a:p>
          <a:p>
            <a:pPr algn="just">
              <a:lnSpc>
                <a:spcPct val="150000"/>
              </a:lnSpc>
            </a:pPr>
            <a:r>
              <a:rPr lang="pt-BR" dirty="0"/>
              <a:t>As curvas de rendimento e altura manométrica podem ser criadas em gráficos separados ou em um único gráfico, dependendo do fabricante. Essas três variáveis caracterizam as condições de funcionamento de uma bomba.</a:t>
            </a: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Curvas Características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 l="43735" t="31770" r="42025" b="53530"/>
          <a:stretch>
            <a:fillRect/>
          </a:stretch>
        </p:blipFill>
        <p:spPr bwMode="auto">
          <a:xfrm>
            <a:off x="395536" y="1196752"/>
            <a:ext cx="3013535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43735" t="66314" r="40647" b="19091"/>
          <a:stretch>
            <a:fillRect/>
          </a:stretch>
        </p:blipFill>
        <p:spPr bwMode="auto">
          <a:xfrm>
            <a:off x="2483768" y="2996952"/>
            <a:ext cx="3557921" cy="2077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899592" y="551723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+mn-lt"/>
              </a:rPr>
              <a:t>Curvas características de bomba centrífuga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 l="43406" t="57285" r="41829" b="27595"/>
          <a:stretch>
            <a:fillRect/>
          </a:stretch>
        </p:blipFill>
        <p:spPr bwMode="auto">
          <a:xfrm>
            <a:off x="5724128" y="1196752"/>
            <a:ext cx="3037838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 l="8560" t="25155" r="7573" b="6806"/>
          <a:stretch>
            <a:fillRect/>
          </a:stretch>
        </p:blipFill>
        <p:spPr bwMode="auto">
          <a:xfrm>
            <a:off x="0" y="952846"/>
            <a:ext cx="9144000" cy="4636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 l="8560" t="29295" r="7573" b="33851"/>
          <a:stretch>
            <a:fillRect/>
          </a:stretch>
        </p:blipFill>
        <p:spPr bwMode="auto">
          <a:xfrm>
            <a:off x="0" y="260648"/>
            <a:ext cx="9176404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/>
          <a:srcRect l="11019" t="34880" r="7476" b="25430"/>
          <a:stretch>
            <a:fillRect/>
          </a:stretch>
        </p:blipFill>
        <p:spPr bwMode="auto">
          <a:xfrm>
            <a:off x="0" y="3429000"/>
            <a:ext cx="9144000" cy="2782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96" y="53752"/>
            <a:ext cx="9001156" cy="1143000"/>
          </a:xfrm>
        </p:spPr>
        <p:txBody>
          <a:bodyPr/>
          <a:lstStyle/>
          <a:p>
            <a:r>
              <a:rPr lang="pt-BR" sz="3200" dirty="0"/>
              <a:t>Partes Principais de Instalação de Bombeamento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 l="31594" t="27045" r="28244" b="20036"/>
          <a:stretch>
            <a:fillRect/>
          </a:stretch>
        </p:blipFill>
        <p:spPr bwMode="auto">
          <a:xfrm>
            <a:off x="35496" y="1073915"/>
            <a:ext cx="5832648" cy="4803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 l="28738" t="53780" r="54725" b="32045"/>
          <a:stretch>
            <a:fillRect/>
          </a:stretch>
        </p:blipFill>
        <p:spPr bwMode="auto">
          <a:xfrm>
            <a:off x="6588224" y="2924944"/>
            <a:ext cx="2553884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 l="54134" t="53780" r="31691" b="29210"/>
          <a:stretch>
            <a:fillRect/>
          </a:stretch>
        </p:blipFill>
        <p:spPr bwMode="auto">
          <a:xfrm>
            <a:off x="6588224" y="4437112"/>
            <a:ext cx="2232249" cy="167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 l="9741" t="45359" r="6982" b="16841"/>
          <a:stretch>
            <a:fillRect/>
          </a:stretch>
        </p:blipFill>
        <p:spPr bwMode="auto">
          <a:xfrm>
            <a:off x="0" y="2060848"/>
            <a:ext cx="9144000" cy="2594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Curva do Sistema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96" y="1124744"/>
            <a:ext cx="8848756" cy="5256584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sz="2600" dirty="0"/>
              <a:t>A curva do sistema, também conhecida como curva da tubulação, é uma curva traçada no gráfico H</a:t>
            </a:r>
            <a:r>
              <a:rPr lang="pt-BR" sz="2600" baseline="-25000" dirty="0"/>
              <a:t>m</a:t>
            </a:r>
            <a:r>
              <a:rPr lang="pt-BR" sz="2600" dirty="0"/>
              <a:t>xQ e sua importância está na determinação do ponto de trabalho da bomba, pois esse é obtido no encontro dessa curva com a curva característica da bomba</a:t>
            </a:r>
          </a:p>
          <a:p>
            <a:pPr algn="just">
              <a:lnSpc>
                <a:spcPct val="150000"/>
              </a:lnSpc>
            </a:pPr>
            <a:r>
              <a:rPr lang="pt-BR" sz="2600" dirty="0"/>
              <a:t>Definida a equação, constrói-se a curva do sistema, criando uma tabela de valores de vazão pela altura manométrica. Em seguida, plota-se os valores no gráfico H</a:t>
            </a:r>
            <a:r>
              <a:rPr lang="pt-BR" sz="2600" baseline="-25000" dirty="0"/>
              <a:t>m</a:t>
            </a:r>
            <a:r>
              <a:rPr lang="pt-BR" sz="2600" dirty="0"/>
              <a:t>xQ e unindo-os, tem-se a curva do sistema.</a:t>
            </a: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Curva do Sistema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pt-BR" dirty="0"/>
              <a:t>Através do ponto de intersecção entre a curva do sistema e a curva da bomba, encontra-se o ponto de trabalho da bomba que, na maioria das vezes, é diferente do ponto proveniente do projeto.</a:t>
            </a: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</p:nvPr>
        </p:nvGraphicFramePr>
        <p:xfrm>
          <a:off x="2267744" y="1628800"/>
          <a:ext cx="4968552" cy="35765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2" name="Equation" r:id="rId3" imgW="1904760" imgH="1371600" progId="Equation.3">
                  <p:embed/>
                </p:oleObj>
              </mc:Choice>
              <mc:Fallback>
                <p:oleObj name="Equation" r:id="rId3" imgW="1904760" imgH="1371600" progId="Equation.3">
                  <p:embed/>
                  <p:pic>
                    <p:nvPicPr>
                      <p:cNvPr id="0" name="Content Placeholder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744" y="1628800"/>
                        <a:ext cx="4968552" cy="357651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212976"/>
            <a:ext cx="9324528" cy="3888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sz="3200" dirty="0"/>
              <a:t>Exercicio – Exemplo de dimensionamento de Instalação de Bombeamento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1196752"/>
            <a:ext cx="8848756" cy="1928256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sz="2400" dirty="0"/>
              <a:t>Dimensionar uma instalação de bombeamento, para atender a demanda de 200m</a:t>
            </a:r>
            <a:r>
              <a:rPr lang="pt-BR" sz="2400" baseline="30000" dirty="0"/>
              <a:t>3</a:t>
            </a:r>
            <a:r>
              <a:rPr lang="pt-BR" sz="2400" dirty="0"/>
              <a:t>/h de vazão durante 24 h/dia, recalcando a uma altura de 24m. A composição das linhas de sucção e recalque é a seguinte: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 l="28641" t="25155" r="27063" b="35155"/>
          <a:stretch>
            <a:fillRect/>
          </a:stretch>
        </p:blipFill>
        <p:spPr bwMode="auto">
          <a:xfrm>
            <a:off x="1318819" y="2996952"/>
            <a:ext cx="6637557" cy="3717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702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 l="29231" t="35550" r="26473" b="6806"/>
          <a:stretch>
            <a:fillRect/>
          </a:stretch>
        </p:blipFill>
        <p:spPr bwMode="auto">
          <a:xfrm>
            <a:off x="467544" y="0"/>
            <a:ext cx="8488064" cy="6903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sz="2800" dirty="0"/>
              <a:t>Curvas caracteristicas da bomba Mark-Peerless, modelo RO 16 e curva do sistema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 l="35728" t="25515" r="31197" b="44831"/>
          <a:stretch>
            <a:fillRect/>
          </a:stretch>
        </p:blipFill>
        <p:spPr bwMode="auto">
          <a:xfrm>
            <a:off x="467544" y="1556792"/>
            <a:ext cx="8095662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35728" t="63314" r="31197" b="6446"/>
          <a:stretch>
            <a:fillRect/>
          </a:stretch>
        </p:blipFill>
        <p:spPr bwMode="auto">
          <a:xfrm>
            <a:off x="755576" y="1484784"/>
            <a:ext cx="7884876" cy="4505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Pressão Atmosférica em função da Altitude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 l="32184" t="27405" r="30016" b="10226"/>
          <a:stretch>
            <a:fillRect/>
          </a:stretch>
        </p:blipFill>
        <p:spPr bwMode="auto">
          <a:xfrm>
            <a:off x="2123728" y="1124744"/>
            <a:ext cx="4968552" cy="5123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71014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pt-BR" sz="3200" dirty="0"/>
              <a:t>Pressão de vapor da água (m) para diferentes temperaturas.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 l="34547" t="24570" r="32969" b="14951"/>
          <a:stretch>
            <a:fillRect/>
          </a:stretch>
        </p:blipFill>
        <p:spPr bwMode="auto">
          <a:xfrm>
            <a:off x="2123728" y="1268760"/>
            <a:ext cx="4968552" cy="578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Classificação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200000"/>
              </a:lnSpc>
            </a:pPr>
            <a:r>
              <a:rPr lang="pt-BR" dirty="0"/>
              <a:t>Princípio de Funcionamento;</a:t>
            </a:r>
          </a:p>
          <a:p>
            <a:pPr algn="just">
              <a:lnSpc>
                <a:spcPct val="200000"/>
              </a:lnSpc>
            </a:pPr>
            <a:r>
              <a:rPr lang="pt-BR" dirty="0"/>
              <a:t>Finalidade;</a:t>
            </a:r>
          </a:p>
          <a:p>
            <a:pPr algn="just">
              <a:lnSpc>
                <a:spcPct val="200000"/>
              </a:lnSpc>
            </a:pPr>
            <a:r>
              <a:rPr lang="pt-BR" dirty="0"/>
              <a:t>Direção do escoamento do fluido;</a:t>
            </a:r>
          </a:p>
          <a:p>
            <a:pPr algn="just">
              <a:lnSpc>
                <a:spcPct val="200000"/>
              </a:lnSpc>
            </a:pPr>
            <a:r>
              <a:rPr lang="pt-BR" dirty="0"/>
              <a:t>Posição do eixo da bomba em relação ao nivel da água.</a:t>
            </a: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Bombas</a:t>
            </a:r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Bomba de Êmbolo – Bomba de Pistão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1124744"/>
            <a:ext cx="8848756" cy="4591064"/>
          </a:xfrm>
        </p:spPr>
        <p:txBody>
          <a:bodyPr/>
          <a:lstStyle/>
          <a:p>
            <a:pPr algn="just">
              <a:lnSpc>
                <a:spcPct val="200000"/>
              </a:lnSpc>
            </a:pPr>
            <a:r>
              <a:rPr lang="pt-BR" dirty="0"/>
              <a:t>A diferença entre a bomba de êmbolo e a bomba de pistão está no formato do elemento móvel e da gaxeta;</a:t>
            </a:r>
          </a:p>
          <a:p>
            <a:pPr algn="just">
              <a:lnSpc>
                <a:spcPct val="200000"/>
              </a:lnSpc>
            </a:pPr>
            <a:r>
              <a:rPr lang="pt-BR" dirty="0"/>
              <a:t>São aplicáveis ao bombeamento de fluidos viscosos;</a:t>
            </a:r>
          </a:p>
          <a:p>
            <a:pPr algn="just">
              <a:lnSpc>
                <a:spcPct val="200000"/>
              </a:lnSpc>
            </a:pPr>
            <a:r>
              <a:rPr lang="pt-BR" dirty="0"/>
              <a:t>Há bombas com 2, 3 ou mais cilindros;</a:t>
            </a:r>
          </a:p>
          <a:p>
            <a:pPr algn="just">
              <a:lnSpc>
                <a:spcPct val="200000"/>
              </a:lnSpc>
            </a:pPr>
            <a:r>
              <a:rPr lang="pt-BR" dirty="0"/>
              <a:t>Bombas que geram pulsação no escoamento</a:t>
            </a:r>
          </a:p>
          <a:p>
            <a:pPr algn="just">
              <a:lnSpc>
                <a:spcPct val="200000"/>
              </a:lnSpc>
            </a:pPr>
            <a:endParaRPr lang="pt-BR" dirty="0"/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Bomba de Êmbolo Duplex</a:t>
            </a:r>
          </a:p>
        </p:txBody>
      </p:sp>
      <p:pic>
        <p:nvPicPr>
          <p:cNvPr id="5" name="Content Placeholder 4" descr="bombaEmbolo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1057" t="7494" r="5735" b="4673"/>
          <a:stretch>
            <a:fillRect/>
          </a:stretch>
        </p:blipFill>
        <p:spPr>
          <a:xfrm>
            <a:off x="683568" y="1340768"/>
            <a:ext cx="7733145" cy="4464496"/>
          </a:xfrm>
        </p:spPr>
      </p:pic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Bomba de Êmbolo com Garrafa de Pulsação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96" y="1718256"/>
            <a:ext cx="8848756" cy="4591064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dirty="0"/>
              <a:t>Reservatório cheio de ar e que se destinam a facilitar a descarga: o ar é comprimido durante a sucção e início da descarga e depois se expande, ajudando a completar a descarga.</a:t>
            </a:r>
          </a:p>
          <a:p>
            <a:pPr algn="just">
              <a:lnSpc>
                <a:spcPct val="150000"/>
              </a:lnSpc>
            </a:pPr>
            <a:endParaRPr lang="pt-BR" dirty="0"/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arrafa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3404" t="1221" r="7342"/>
          <a:stretch>
            <a:fillRect/>
          </a:stretch>
        </p:blipFill>
        <p:spPr>
          <a:xfrm>
            <a:off x="2123728" y="1484784"/>
            <a:ext cx="4680520" cy="4535016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Bomba de Êmbolo com Garrafa de Pulsação</a:t>
            </a:r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Bomba de Pistão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1124744"/>
            <a:ext cx="5428504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 l="36416" t="66149" r="21060" b="14366"/>
          <a:stretch>
            <a:fillRect/>
          </a:stretch>
        </p:blipFill>
        <p:spPr bwMode="auto">
          <a:xfrm>
            <a:off x="107504" y="3861048"/>
            <a:ext cx="8046012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Representação Esquemática</a:t>
            </a:r>
          </a:p>
        </p:txBody>
      </p:sp>
      <p:pic>
        <p:nvPicPr>
          <p:cNvPr id="5" name="Content Placeholder 4" descr="nomenclatura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6867" t="5926" r="7781" b="17220"/>
          <a:stretch>
            <a:fillRect/>
          </a:stretch>
        </p:blipFill>
        <p:spPr>
          <a:xfrm>
            <a:off x="905470" y="1700808"/>
            <a:ext cx="6546850" cy="3960440"/>
          </a:xfrm>
        </p:spPr>
      </p:pic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Velocidade do Pistão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1430224"/>
            <a:ext cx="8848756" cy="4591064"/>
          </a:xfrm>
        </p:spPr>
        <p:txBody>
          <a:bodyPr/>
          <a:lstStyle/>
          <a:p>
            <a:r>
              <a:rPr lang="pt-BR" dirty="0"/>
              <a:t>Para evitar o descaste de bombas reciprocantes valores tabelados são apresentados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339752" y="2924944"/>
          <a:ext cx="2836736" cy="249428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119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72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L </a:t>
                      </a:r>
                    </a:p>
                    <a:p>
                      <a:r>
                        <a:rPr lang="pt-BR" dirty="0"/>
                        <a:t>Curso</a:t>
                      </a:r>
                      <a:r>
                        <a:rPr lang="pt-BR" baseline="0" dirty="0"/>
                        <a:t> [m]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V</a:t>
                      </a:r>
                    </a:p>
                    <a:p>
                      <a:r>
                        <a:rPr lang="pt-BR" dirty="0"/>
                        <a:t>Velocidade [m/s]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0,20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0,25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0,30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3,0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0,40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5,0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0,50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1214200"/>
            <a:ext cx="8848756" cy="4591064"/>
          </a:xfrm>
        </p:spPr>
        <p:txBody>
          <a:bodyPr/>
          <a:lstStyle/>
          <a:p>
            <a:r>
              <a:rPr lang="pt-BR" dirty="0"/>
              <a:t>Correção para Viscosidade ou Temperatura</a:t>
            </a:r>
          </a:p>
          <a:p>
            <a:pPr>
              <a:buNone/>
            </a:pPr>
            <a:endParaRPr lang="pt-BR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187624" y="1988840"/>
          <a:ext cx="6096000" cy="29667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pt-BR" dirty="0"/>
                        <a:t>Correção para</a:t>
                      </a:r>
                      <a:r>
                        <a:rPr lang="pt-BR" baseline="0" dirty="0"/>
                        <a:t> viscosidade ou temperatura</a:t>
                      </a:r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viscosidade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Temperatura [ºc]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Multiplicar por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0,9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4000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0,7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6000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0,6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Capacidade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Definida em função dos parâmetros de operação.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Teórica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r>
              <a:rPr lang="pt-BR" dirty="0"/>
              <a:t>Real       </a:t>
            </a:r>
          </a:p>
          <a:p>
            <a:pPr lvl="1"/>
            <a:endParaRPr lang="pt-BR" dirty="0"/>
          </a:p>
          <a:p>
            <a:pPr lvl="1">
              <a:buNone/>
            </a:pPr>
            <a:endParaRPr lang="pt-BR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2339752" y="2276872"/>
          <a:ext cx="2543136" cy="772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2" name="Equation" r:id="rId3" imgW="1295280" imgH="393480" progId="Equation.3">
                  <p:embed/>
                </p:oleObj>
              </mc:Choice>
              <mc:Fallback>
                <p:oleObj name="Equation" r:id="rId3" imgW="1295280" imgH="3934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2276872"/>
                        <a:ext cx="2543136" cy="77291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2339752" y="3669026"/>
          <a:ext cx="1440160" cy="480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3" name="Equation" r:id="rId5" imgW="609480" imgH="203040" progId="Equation.3">
                  <p:embed/>
                </p:oleObj>
              </mc:Choice>
              <mc:Fallback>
                <p:oleObj name="Equation" r:id="rId5" imgW="609480" imgH="2030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3669026"/>
                        <a:ext cx="1440160" cy="48005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Princípio de Funcionamento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200000"/>
              </a:lnSpc>
            </a:pPr>
            <a:r>
              <a:rPr lang="pt-BR" u="sng" dirty="0"/>
              <a:t>Térmicas: </a:t>
            </a:r>
            <a:r>
              <a:rPr lang="pt-BR" dirty="0"/>
              <a:t>turbinas, máquinas a vapor;</a:t>
            </a:r>
          </a:p>
          <a:p>
            <a:pPr algn="just">
              <a:lnSpc>
                <a:spcPct val="200000"/>
              </a:lnSpc>
            </a:pPr>
            <a:r>
              <a:rPr lang="pt-BR" u="sng" dirty="0"/>
              <a:t>Hidráulicas: </a:t>
            </a:r>
            <a:r>
              <a:rPr lang="pt-BR" dirty="0"/>
              <a:t>um fluido compressível realiza a conversão energética mecanicamente, recebendo ou realizando trabalho ao meio através do eixo.</a:t>
            </a:r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Fuga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124744"/>
            <a:ext cx="8848756" cy="4591064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dirty="0"/>
              <a:t>É o vazamento por unidade de capacidade teórica:</a:t>
            </a:r>
          </a:p>
          <a:p>
            <a:pPr lvl="1" algn="just">
              <a:lnSpc>
                <a:spcPct val="150000"/>
              </a:lnSpc>
            </a:pPr>
            <a:r>
              <a:rPr lang="pt-BR" dirty="0"/>
              <a:t>Situa-se entre 3 e 10% por que o rendimento volumétrico </a:t>
            </a:r>
            <a:r>
              <a:rPr lang="el-GR" dirty="0"/>
              <a:t>φ</a:t>
            </a:r>
            <a:r>
              <a:rPr lang="pt-BR" baseline="-25000" dirty="0"/>
              <a:t>v</a:t>
            </a:r>
            <a:r>
              <a:rPr lang="pt-BR" dirty="0"/>
              <a:t> é geralmente superior a 90%, podendo chegar a 97%.</a:t>
            </a:r>
          </a:p>
          <a:p>
            <a:pPr algn="just">
              <a:lnSpc>
                <a:spcPct val="150000"/>
              </a:lnSpc>
            </a:pPr>
            <a:endParaRPr lang="pt-BR" dirty="0"/>
          </a:p>
          <a:p>
            <a:pPr algn="just">
              <a:lnSpc>
                <a:spcPct val="150000"/>
              </a:lnSpc>
            </a:pPr>
            <a:endParaRPr lang="pt-BR" dirty="0"/>
          </a:p>
          <a:p>
            <a:pPr algn="just">
              <a:lnSpc>
                <a:spcPct val="150000"/>
              </a:lnSpc>
              <a:buNone/>
            </a:pPr>
            <a:endParaRPr lang="pt-BR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2897168" y="3729856"/>
          <a:ext cx="2394912" cy="9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0" name="Equation" r:id="rId3" imgW="977760" imgH="406080" progId="Equation.3">
                  <p:embed/>
                </p:oleObj>
              </mc:Choice>
              <mc:Fallback>
                <p:oleObj name="Equation" r:id="rId3" imgW="977760" imgH="4060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7168" y="3729856"/>
                        <a:ext cx="2394912" cy="995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Potência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Líquida ou hidráulica é a potência fornecida pela bomba ao líquido que está sendo bombeado: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No eixo é a potência fornecida pelo motor no eixo da bomba:</a:t>
            </a:r>
          </a:p>
          <a:p>
            <a:endParaRPr lang="pt-BR" dirty="0"/>
          </a:p>
          <a:p>
            <a:pPr>
              <a:buNone/>
            </a:pPr>
            <a:endParaRPr lang="pt-BR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2483768" y="2823344"/>
          <a:ext cx="4169125" cy="5336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0" name="Equation" r:id="rId3" imgW="1587240" imgH="203040" progId="Equation.3">
                  <p:embed/>
                </p:oleObj>
              </mc:Choice>
              <mc:Fallback>
                <p:oleObj name="Equation" r:id="rId3" imgW="1587240" imgH="203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768" y="2823344"/>
                        <a:ext cx="4169125" cy="53364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2632430" y="4797152"/>
          <a:ext cx="1867562" cy="864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1" name="Equation" r:id="rId5" imgW="850680" imgH="393480" progId="Equation.3">
                  <p:embed/>
                </p:oleObj>
              </mc:Choice>
              <mc:Fallback>
                <p:oleObj name="Equation" r:id="rId5" imgW="850680" imgH="39348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2430" y="4797152"/>
                        <a:ext cx="1867562" cy="86409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195736" y="1484784"/>
          <a:ext cx="4140595" cy="37084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008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6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8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67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r>
                        <a:rPr lang="pt-BR" dirty="0"/>
                        <a:t>L (m)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pt-BR" dirty="0"/>
                        <a:t>100 </a:t>
                      </a:r>
                      <a:r>
                        <a:rPr lang="el-GR" dirty="0"/>
                        <a:t>φ</a:t>
                      </a:r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/>
                        <a:t>∆P ≤ 2000 kPa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∆P &gt; 2000 kPa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pistão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êmbolo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êmbolo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6,0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Carga de Aceleração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96" y="908720"/>
            <a:ext cx="9108504" cy="540060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dirty="0"/>
              <a:t>O líquido deve receber energia para ser acelerado, requerendo um excesso de pressão no tubo de sucção para que a aceleração ocorra sem o perigo de cavitação.</a:t>
            </a:r>
          </a:p>
          <a:p>
            <a:pPr algn="just">
              <a:lnSpc>
                <a:spcPct val="150000"/>
              </a:lnSpc>
              <a:buNone/>
            </a:pPr>
            <a:endParaRPr lang="pt-BR" dirty="0"/>
          </a:p>
          <a:p>
            <a:pPr lvl="1" algn="just"/>
            <a:r>
              <a:rPr lang="pt-BR" dirty="0"/>
              <a:t>Sendo: </a:t>
            </a:r>
          </a:p>
          <a:p>
            <a:pPr lvl="3" algn="just"/>
            <a:r>
              <a:rPr lang="pt-BR" dirty="0"/>
              <a:t>L = comprimento real da linha de sucção (não é o equivalente)</a:t>
            </a:r>
          </a:p>
          <a:p>
            <a:pPr lvl="3" algn="just"/>
            <a:r>
              <a:rPr lang="pt-BR" dirty="0"/>
              <a:t>N = rotação do eixo da bomba [s</a:t>
            </a:r>
            <a:r>
              <a:rPr lang="pt-BR" baseline="30000" dirty="0"/>
              <a:t>-1</a:t>
            </a:r>
            <a:r>
              <a:rPr lang="pt-BR" dirty="0"/>
              <a:t>]</a:t>
            </a:r>
          </a:p>
          <a:p>
            <a:pPr lvl="3" algn="just"/>
            <a:r>
              <a:rPr lang="pt-BR" dirty="0"/>
              <a:t>V = velocidade no tubo de sucção, com valores máximos tabelados [m/s]</a:t>
            </a:r>
          </a:p>
          <a:p>
            <a:pPr lvl="3" algn="just"/>
            <a:r>
              <a:rPr lang="pt-BR" dirty="0"/>
              <a:t>C = constante que depende do tipo de bomba</a:t>
            </a:r>
          </a:p>
          <a:p>
            <a:pPr lvl="3" algn="just"/>
            <a:r>
              <a:rPr lang="pt-BR" dirty="0"/>
              <a:t>k = constante que depende da compressibilidade do líquido</a:t>
            </a:r>
          </a:p>
          <a:p>
            <a:pPr lvl="3" algn="just"/>
            <a:r>
              <a:rPr lang="pt-BR" dirty="0"/>
              <a:t>g = aceleração da gravidade [m/s</a:t>
            </a:r>
            <a:r>
              <a:rPr lang="pt-BR" baseline="30000" dirty="0"/>
              <a:t>2</a:t>
            </a:r>
            <a:r>
              <a:rPr lang="pt-BR" dirty="0"/>
              <a:t>]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4427984" y="2924944"/>
          <a:ext cx="2336800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8" name="Equation" r:id="rId3" imgW="1002960" imgH="393480" progId="Equation.3">
                  <p:embed/>
                </p:oleObj>
              </mc:Choice>
              <mc:Fallback>
                <p:oleObj name="Equation" r:id="rId3" imgW="1002960" imgH="3934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984" y="2924944"/>
                        <a:ext cx="2336800" cy="917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Altura Teórica de Sucção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1268760"/>
            <a:ext cx="8848756" cy="4968552"/>
          </a:xfrm>
        </p:spPr>
        <p:txBody>
          <a:bodyPr/>
          <a:lstStyle/>
          <a:p>
            <a:pPr algn="just"/>
            <a:r>
              <a:rPr lang="pt-BR" b="1" dirty="0"/>
              <a:t>H</a:t>
            </a:r>
            <a:r>
              <a:rPr lang="pt-BR" b="1" baseline="-25000" dirty="0"/>
              <a:t>s </a:t>
            </a:r>
            <a:r>
              <a:rPr lang="pt-BR" dirty="0"/>
              <a:t> - em metros, para uma </a:t>
            </a:r>
            <a:r>
              <a:rPr lang="pt-BR" u="sng" dirty="0"/>
              <a:t>bomba de pistão</a:t>
            </a:r>
            <a:r>
              <a:rPr lang="pt-BR" dirty="0"/>
              <a:t> é determinada pela expressão:</a:t>
            </a:r>
          </a:p>
          <a:p>
            <a:pPr algn="just">
              <a:buNone/>
            </a:pPr>
            <a:endParaRPr lang="pt-BR" dirty="0"/>
          </a:p>
          <a:p>
            <a:pPr algn="just">
              <a:buNone/>
            </a:pPr>
            <a:endParaRPr lang="pt-BR" dirty="0"/>
          </a:p>
          <a:p>
            <a:pPr algn="just">
              <a:buNone/>
            </a:pPr>
            <a:r>
              <a:rPr lang="pt-BR" sz="2100" dirty="0"/>
              <a:t>Sendo </a:t>
            </a:r>
          </a:p>
          <a:p>
            <a:pPr algn="just">
              <a:buNone/>
            </a:pPr>
            <a:r>
              <a:rPr lang="pt-BR" sz="2100" dirty="0"/>
              <a:t>h</a:t>
            </a:r>
            <a:r>
              <a:rPr lang="pt-BR" sz="2100" baseline="-25000" dirty="0"/>
              <a:t>T</a:t>
            </a:r>
            <a:r>
              <a:rPr lang="pt-BR" sz="2100" dirty="0"/>
              <a:t> – pressão do vapor saturado do líquido que está sendo succionado na temperatura T do bombeamento,</a:t>
            </a:r>
          </a:p>
          <a:p>
            <a:pPr algn="just">
              <a:buNone/>
            </a:pPr>
            <a:r>
              <a:rPr lang="pt-BR" sz="2100" dirty="0"/>
              <a:t>Somatório h = perdas da altura de sucção incluindo o gasto de energia para imprimir uma velocidade de fluxo ao líquido e vencer a inércia da coluna de líquido na tubulação de sucção, e também para vencer a resistência do atrito e obstáculos locais na linha de sucção; Somatório cresce com o aumento da velocidade da bomba.</a:t>
            </a:r>
          </a:p>
          <a:p>
            <a:pPr algn="just">
              <a:buNone/>
            </a:pPr>
            <a:endParaRPr lang="pt-BR" dirty="0"/>
          </a:p>
          <a:p>
            <a:pPr algn="just">
              <a:buNone/>
            </a:pPr>
            <a:endParaRPr lang="pt-BR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2060575" y="2276475"/>
          <a:ext cx="4105275" cy="68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4" name="Equation" r:id="rId4" imgW="1295280" imgH="215640" progId="Equation.3">
                  <p:embed/>
                </p:oleObj>
              </mc:Choice>
              <mc:Fallback>
                <p:oleObj name="Equation" r:id="rId4" imgW="1295280" imgH="215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0575" y="2276475"/>
                        <a:ext cx="4105275" cy="684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907704" y="1988840"/>
          <a:ext cx="7045766" cy="143216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1692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9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7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97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97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97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95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952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977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977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2952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2952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09438">
                <a:tc>
                  <a:txBody>
                    <a:bodyPr/>
                    <a:lstStyle/>
                    <a:p>
                      <a:r>
                        <a:rPr lang="pt-BR" dirty="0"/>
                        <a:t>T [ºC]</a:t>
                      </a:r>
                    </a:p>
                  </a:txBody>
                  <a:tcPr marL="52823" marR="52823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5</a:t>
                      </a:r>
                    </a:p>
                  </a:txBody>
                  <a:tcPr marL="52823" marR="52823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10</a:t>
                      </a:r>
                    </a:p>
                  </a:txBody>
                  <a:tcPr marL="52823" marR="52823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20</a:t>
                      </a:r>
                    </a:p>
                  </a:txBody>
                  <a:tcPr marL="52823" marR="52823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30</a:t>
                      </a:r>
                    </a:p>
                  </a:txBody>
                  <a:tcPr marL="52823" marR="52823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40</a:t>
                      </a:r>
                    </a:p>
                  </a:txBody>
                  <a:tcPr marL="52823" marR="52823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50</a:t>
                      </a:r>
                    </a:p>
                  </a:txBody>
                  <a:tcPr marL="52823" marR="52823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60</a:t>
                      </a:r>
                    </a:p>
                  </a:txBody>
                  <a:tcPr marL="52823" marR="52823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70</a:t>
                      </a:r>
                    </a:p>
                  </a:txBody>
                  <a:tcPr marL="52823" marR="52823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80</a:t>
                      </a:r>
                    </a:p>
                  </a:txBody>
                  <a:tcPr marL="52823" marR="52823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90</a:t>
                      </a:r>
                    </a:p>
                  </a:txBody>
                  <a:tcPr marL="52823" marR="52823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100</a:t>
                      </a:r>
                    </a:p>
                  </a:txBody>
                  <a:tcPr marL="52823" marR="5282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365">
                <a:tc>
                  <a:txBody>
                    <a:bodyPr/>
                    <a:lstStyle/>
                    <a:p>
                      <a:r>
                        <a:rPr lang="pt-BR" dirty="0"/>
                        <a:t>ht [mmH2O]</a:t>
                      </a:r>
                    </a:p>
                  </a:txBody>
                  <a:tcPr marL="52823" marR="52823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0,09</a:t>
                      </a:r>
                    </a:p>
                  </a:txBody>
                  <a:tcPr marL="52823" marR="52823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0,12</a:t>
                      </a:r>
                    </a:p>
                  </a:txBody>
                  <a:tcPr marL="52823" marR="52823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0,24</a:t>
                      </a:r>
                    </a:p>
                  </a:txBody>
                  <a:tcPr marL="52823" marR="52823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0,43</a:t>
                      </a:r>
                    </a:p>
                  </a:txBody>
                  <a:tcPr marL="52823" marR="52823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0,75</a:t>
                      </a:r>
                    </a:p>
                  </a:txBody>
                  <a:tcPr marL="52823" marR="52823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1,25</a:t>
                      </a:r>
                    </a:p>
                  </a:txBody>
                  <a:tcPr marL="52823" marR="52823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2,02</a:t>
                      </a:r>
                    </a:p>
                  </a:txBody>
                  <a:tcPr marL="52823" marR="52823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2,17</a:t>
                      </a:r>
                    </a:p>
                  </a:txBody>
                  <a:tcPr marL="52823" marR="52823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4,82</a:t>
                      </a:r>
                    </a:p>
                  </a:txBody>
                  <a:tcPr marL="52823" marR="52823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7,14</a:t>
                      </a:r>
                    </a:p>
                  </a:txBody>
                  <a:tcPr marL="52823" marR="52823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10,33</a:t>
                      </a:r>
                    </a:p>
                  </a:txBody>
                  <a:tcPr marL="52823" marR="5282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365">
                <a:tc>
                  <a:txBody>
                    <a:bodyPr/>
                    <a:lstStyle/>
                    <a:p>
                      <a:r>
                        <a:rPr lang="pt-BR" dirty="0"/>
                        <a:t>ht [kPa]</a:t>
                      </a:r>
                    </a:p>
                  </a:txBody>
                  <a:tcPr marL="52823" marR="52823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0,88</a:t>
                      </a:r>
                    </a:p>
                  </a:txBody>
                  <a:tcPr marL="52823" marR="52823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1,18</a:t>
                      </a:r>
                    </a:p>
                  </a:txBody>
                  <a:tcPr marL="52823" marR="52823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2,36</a:t>
                      </a:r>
                    </a:p>
                  </a:txBody>
                  <a:tcPr marL="52823" marR="52823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4,22</a:t>
                      </a:r>
                    </a:p>
                  </a:txBody>
                  <a:tcPr marL="52823" marR="52823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7,36</a:t>
                      </a:r>
                    </a:p>
                  </a:txBody>
                  <a:tcPr marL="52823" marR="52823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12,26</a:t>
                      </a:r>
                    </a:p>
                  </a:txBody>
                  <a:tcPr marL="52823" marR="52823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19,82</a:t>
                      </a:r>
                    </a:p>
                  </a:txBody>
                  <a:tcPr marL="52823" marR="52823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31,1</a:t>
                      </a:r>
                    </a:p>
                  </a:txBody>
                  <a:tcPr marL="52823" marR="52823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47,3</a:t>
                      </a:r>
                    </a:p>
                  </a:txBody>
                  <a:tcPr marL="52823" marR="52823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70,04</a:t>
                      </a:r>
                    </a:p>
                  </a:txBody>
                  <a:tcPr marL="52823" marR="52823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101,3</a:t>
                      </a:r>
                    </a:p>
                  </a:txBody>
                  <a:tcPr marL="52823" marR="5282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251520" y="1268760"/>
            <a:ext cx="5904656" cy="4691063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pt-BR" sz="2000" dirty="0"/>
              <a:t>Dependência da pressão de vapor com a temperatura</a:t>
            </a:r>
          </a:p>
          <a:p>
            <a:pPr marL="457200" indent="-457200">
              <a:buAutoNum type="arabicParenR"/>
            </a:pPr>
            <a:endParaRPr lang="pt-BR" sz="2000" dirty="0"/>
          </a:p>
          <a:p>
            <a:pPr marL="457200" indent="-457200">
              <a:buAutoNum type="arabicParenR"/>
            </a:pPr>
            <a:endParaRPr lang="pt-BR" sz="2000" dirty="0"/>
          </a:p>
          <a:p>
            <a:pPr marL="457200" indent="-457200">
              <a:buAutoNum type="arabicParenR"/>
            </a:pPr>
            <a:endParaRPr lang="pt-BR" sz="2000" dirty="0"/>
          </a:p>
          <a:p>
            <a:pPr marL="457200" indent="-457200">
              <a:buAutoNum type="arabicParenR"/>
            </a:pPr>
            <a:endParaRPr lang="pt-BR" sz="2000" dirty="0"/>
          </a:p>
          <a:p>
            <a:pPr marL="457200" indent="-457200">
              <a:buAutoNum type="arabicParenR"/>
            </a:pPr>
            <a:endParaRPr lang="pt-BR" sz="2000" dirty="0"/>
          </a:p>
          <a:p>
            <a:pPr marL="457200" indent="-457200">
              <a:buAutoNum type="arabicParenR"/>
            </a:pPr>
            <a:endParaRPr lang="pt-BR" sz="2000" dirty="0"/>
          </a:p>
          <a:p>
            <a:pPr marL="457200" indent="-457200">
              <a:buAutoNum type="arabicParenR"/>
            </a:pPr>
            <a:endParaRPr lang="pt-BR" sz="2000" dirty="0"/>
          </a:p>
        </p:txBody>
      </p:sp>
      <p:sp>
        <p:nvSpPr>
          <p:cNvPr id="11" name="Title 1"/>
          <p:cNvSpPr>
            <a:spLocks noGrp="1"/>
          </p:cNvSpPr>
          <p:nvPr/>
        </p:nvSpPr>
        <p:spPr bwMode="auto">
          <a:xfrm>
            <a:off x="0" y="0"/>
            <a:ext cx="885831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defRPr>
            </a:lvl9pPr>
          </a:lstStyle>
          <a:p>
            <a:r>
              <a:rPr lang="pt-BR" dirty="0"/>
              <a:t>Bombeamento de Água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Finalidade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200000"/>
              </a:lnSpc>
            </a:pPr>
            <a:r>
              <a:rPr lang="pt-BR" u="sng" dirty="0"/>
              <a:t>Motora: </a:t>
            </a:r>
            <a:r>
              <a:rPr lang="pt-BR" dirty="0"/>
              <a:t>quando o fluido trabalha como em uma turbina, roda d’água ou moinho de vento;</a:t>
            </a:r>
          </a:p>
          <a:p>
            <a:pPr algn="just">
              <a:lnSpc>
                <a:spcPct val="200000"/>
              </a:lnSpc>
            </a:pPr>
            <a:r>
              <a:rPr lang="pt-BR" u="sng" dirty="0"/>
              <a:t>Geradora: </a:t>
            </a:r>
            <a:r>
              <a:rPr lang="pt-BR" dirty="0"/>
              <a:t>quando o fluido recebe trabalho do meio através do eixo para aumentar sua energia. Bombas e ventiladores.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 do Bombeamento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96" y="980728"/>
            <a:ext cx="8928992" cy="5184576"/>
          </a:xfrm>
        </p:spPr>
        <p:txBody>
          <a:bodyPr/>
          <a:lstStyle/>
          <a:p>
            <a:pPr algn="just">
              <a:lnSpc>
                <a:spcPct val="200000"/>
              </a:lnSpc>
            </a:pPr>
            <a:r>
              <a:rPr lang="pt-BR" dirty="0"/>
              <a:t>Para deslocar um fluido ou mantê-lo em escoamento é necessário adicionar energia, o equipamento capaz de fornecer essa energia é a Bomba.</a:t>
            </a:r>
          </a:p>
          <a:p>
            <a:pPr algn="just">
              <a:lnSpc>
                <a:spcPct val="200000"/>
              </a:lnSpc>
            </a:pPr>
            <a:r>
              <a:rPr lang="pt-BR" dirty="0"/>
              <a:t>A energia adicionada tem a finalidade de:</a:t>
            </a:r>
          </a:p>
          <a:p>
            <a:pPr lvl="1" algn="just">
              <a:lnSpc>
                <a:spcPct val="200000"/>
              </a:lnSpc>
            </a:pPr>
            <a:r>
              <a:rPr lang="pt-BR" dirty="0"/>
              <a:t>Compensar perdas por atrito,</a:t>
            </a:r>
          </a:p>
          <a:p>
            <a:pPr lvl="1" algn="just">
              <a:lnSpc>
                <a:spcPct val="200000"/>
              </a:lnSpc>
            </a:pPr>
            <a:r>
              <a:rPr lang="pt-BR" dirty="0"/>
              <a:t>Contribuir para o aumento da velocidade, pressão ou altura do fluido.</a:t>
            </a:r>
          </a:p>
          <a:p>
            <a:pPr algn="just">
              <a:lnSpc>
                <a:spcPct val="200000"/>
              </a:lnSpc>
              <a:buNone/>
            </a:pPr>
            <a:endParaRPr lang="pt-BR" dirty="0"/>
          </a:p>
          <a:p>
            <a:pPr algn="just">
              <a:lnSpc>
                <a:spcPct val="200000"/>
              </a:lnSpc>
              <a:buNone/>
            </a:pPr>
            <a:endParaRPr lang="pt-BR" dirty="0"/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Direção de Escoamento do Fluido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1124744"/>
            <a:ext cx="8848756" cy="4591064"/>
          </a:xfrm>
        </p:spPr>
        <p:txBody>
          <a:bodyPr/>
          <a:lstStyle/>
          <a:p>
            <a:r>
              <a:rPr lang="pt-BR" dirty="0"/>
              <a:t>Radial</a:t>
            </a:r>
          </a:p>
          <a:p>
            <a:pPr lvl="1"/>
            <a:r>
              <a:rPr lang="pt-BR" dirty="0"/>
              <a:t>sua característica básica é trabalhar com pequenas vazões a grandes alturas, com predominância de força centrífuga - são as mais utilizadas atualmente</a:t>
            </a:r>
          </a:p>
          <a:p>
            <a:r>
              <a:rPr lang="pt-BR" dirty="0"/>
              <a:t>Axial;</a:t>
            </a:r>
          </a:p>
          <a:p>
            <a:pPr lvl="1"/>
            <a:r>
              <a:rPr lang="pt-BR" dirty="0"/>
              <a:t>trabalha com grandes vazões e pequenas alturas.</a:t>
            </a:r>
          </a:p>
          <a:p>
            <a:r>
              <a:rPr lang="pt-BR" dirty="0"/>
              <a:t>Mistas.</a:t>
            </a:r>
          </a:p>
          <a:p>
            <a:pPr lvl="1"/>
            <a:r>
              <a:rPr lang="pt-BR" dirty="0"/>
              <a:t>caracterizam-se pelo recalque de médias vazões a médias alturas, sendo um tipo combinado das duas anteriores.</a:t>
            </a:r>
          </a:p>
          <a:p>
            <a:pPr>
              <a:buNone/>
            </a:pPr>
            <a:endParaRPr lang="pt-BR" dirty="0"/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Estrutura padrão">
  <a:themeElements>
    <a:clrScheme name="Aspecto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Estrutura padrão">
      <a:majorFont>
        <a:latin typeface="Tahoma"/>
        <a:ea typeface=""/>
        <a:cs typeface=""/>
      </a:majorFont>
      <a:minorFont>
        <a:latin typeface="Arial Narrow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strutura padrã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strutura padrã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611073</TotalTime>
  <Words>2115</Words>
  <Application>Microsoft Office PowerPoint</Application>
  <PresentationFormat>Apresentação na tela (4:3)</PresentationFormat>
  <Paragraphs>311</Paragraphs>
  <Slides>65</Slides>
  <Notes>1</Notes>
  <HiddenSlides>3</HiddenSlides>
  <MMClips>0</MMClips>
  <ScaleCrop>false</ScaleCrop>
  <HeadingPairs>
    <vt:vector size="8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65</vt:i4>
      </vt:variant>
    </vt:vector>
  </HeadingPairs>
  <TitlesOfParts>
    <vt:vector size="71" baseType="lpstr">
      <vt:lpstr>Arial Narrow</vt:lpstr>
      <vt:lpstr>Tahoma</vt:lpstr>
      <vt:lpstr>Times New Roman</vt:lpstr>
      <vt:lpstr>Wingdings</vt:lpstr>
      <vt:lpstr>Estrutura padrão</vt:lpstr>
      <vt:lpstr>Equation</vt:lpstr>
      <vt:lpstr>Bombeamento de Líquidos</vt:lpstr>
      <vt:lpstr>Referência Bibliográfica</vt:lpstr>
      <vt:lpstr>Apresentação do PowerPoint</vt:lpstr>
      <vt:lpstr>Partes Principais de Instalação de Bombeamento</vt:lpstr>
      <vt:lpstr>Classificação</vt:lpstr>
      <vt:lpstr>Princípio de Funcionamento</vt:lpstr>
      <vt:lpstr>Finalidade</vt:lpstr>
      <vt:lpstr>Objetivo do Bombeamento</vt:lpstr>
      <vt:lpstr>Direção de Escoamento do Fluido</vt:lpstr>
      <vt:lpstr>Direção do Escoamento do Fluido</vt:lpstr>
      <vt:lpstr>Classificação</vt:lpstr>
      <vt:lpstr>Posição do Eixo da Bomba</vt:lpstr>
      <vt:lpstr>Apresentação do PowerPoint</vt:lpstr>
      <vt:lpstr>Perda de Carga e Altura Manométrica</vt:lpstr>
      <vt:lpstr>Altura Manométrica</vt:lpstr>
      <vt:lpstr>Perda de Carga</vt:lpstr>
      <vt:lpstr>Classificadas em 2 tipos</vt:lpstr>
      <vt:lpstr>Perda de Carga</vt:lpstr>
      <vt:lpstr>Bombeamento e Elevação de Líquidos</vt:lpstr>
      <vt:lpstr>Caracterização</vt:lpstr>
      <vt:lpstr>Capacidade</vt:lpstr>
      <vt:lpstr>Diferença de Pressão</vt:lpstr>
      <vt:lpstr>Apresentação do PowerPoint</vt:lpstr>
      <vt:lpstr>Equação de Bernoulli</vt:lpstr>
      <vt:lpstr>Cargas em uma Bomba</vt:lpstr>
      <vt:lpstr>Carga Total</vt:lpstr>
      <vt:lpstr>Carga Total</vt:lpstr>
      <vt:lpstr>Potência Consumida</vt:lpstr>
      <vt:lpstr>Eficiência Global de Instalação</vt:lpstr>
      <vt:lpstr>Reserva de Potência</vt:lpstr>
      <vt:lpstr>Fator de Reserva de Potência</vt:lpstr>
      <vt:lpstr>NPSH</vt:lpstr>
      <vt:lpstr>NPSH requerido e NPSH disponível</vt:lpstr>
      <vt:lpstr>NPSH requerido e NPSH disponível</vt:lpstr>
      <vt:lpstr>Cavitação</vt:lpstr>
      <vt:lpstr>Curva Característica de Bomba</vt:lpstr>
      <vt:lpstr>Curvas Características</vt:lpstr>
      <vt:lpstr>Apresentação do PowerPoint</vt:lpstr>
      <vt:lpstr>Apresentação do PowerPoint</vt:lpstr>
      <vt:lpstr>Apresentação do PowerPoint</vt:lpstr>
      <vt:lpstr>Curva do Sistema</vt:lpstr>
      <vt:lpstr>Curva do Sistema</vt:lpstr>
      <vt:lpstr>Apresentação do PowerPoint</vt:lpstr>
      <vt:lpstr>Exercicio – Exemplo de dimensionamento de Instalação de Bombeamento</vt:lpstr>
      <vt:lpstr>Apresentação do PowerPoint</vt:lpstr>
      <vt:lpstr>Curvas caracteristicas da bomba Mark-Peerless, modelo RO 16 e curva do sistema</vt:lpstr>
      <vt:lpstr>Apresentação do PowerPoint</vt:lpstr>
      <vt:lpstr>Pressão Atmosférica em função da Altitude</vt:lpstr>
      <vt:lpstr>Pressão de vapor da água (m) para diferentes temperaturas.</vt:lpstr>
      <vt:lpstr>Tipos de Bombas</vt:lpstr>
      <vt:lpstr>Bomba de Êmbolo – Bomba de Pistão</vt:lpstr>
      <vt:lpstr>Bomba de Êmbolo Duplex</vt:lpstr>
      <vt:lpstr>Bomba de Êmbolo com Garrafa de Pulsação</vt:lpstr>
      <vt:lpstr>Bomba de Êmbolo com Garrafa de Pulsação</vt:lpstr>
      <vt:lpstr>Bomba de Pistão</vt:lpstr>
      <vt:lpstr>Representação Esquemática</vt:lpstr>
      <vt:lpstr>Velocidade do Pistão</vt:lpstr>
      <vt:lpstr>Apresentação do PowerPoint</vt:lpstr>
      <vt:lpstr>Capacidade</vt:lpstr>
      <vt:lpstr>Fuga</vt:lpstr>
      <vt:lpstr>Potência</vt:lpstr>
      <vt:lpstr>Apresentação do PowerPoint</vt:lpstr>
      <vt:lpstr>Carga de Aceleração</vt:lpstr>
      <vt:lpstr>Altura Teórica de Sucção</vt:lpstr>
      <vt:lpstr>Apresentação do PowerPoint</vt:lpstr>
    </vt:vector>
  </TitlesOfParts>
  <Company>UFSC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LCP</dc:creator>
  <cp:lastModifiedBy>Ana Paula Meneguelo</cp:lastModifiedBy>
  <cp:revision>334</cp:revision>
  <dcterms:created xsi:type="dcterms:W3CDTF">2003-06-23T16:28:49Z</dcterms:created>
  <dcterms:modified xsi:type="dcterms:W3CDTF">2022-03-11T17:46:07Z</dcterms:modified>
</cp:coreProperties>
</file>